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notesSlide27.xml" ContentType="application/vnd.openxmlformats-officedocument.presentationml.notesSlide+xml"/>
  <Override PartName="/ppt/notesSlides/_rels/notesSlide4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7.xml.rels" ContentType="application/vnd.openxmlformats-package.relationships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_rels/presentation.xml.rels" ContentType="application/vnd.openxmlformats-package.relationships+xml"/>
  <Override PartName="/ppt/media/image10.png" ContentType="image/png"/>
  <Override PartName="/ppt/media/image21.png" ContentType="image/png"/>
  <Override PartName="/ppt/media/image30.png" ContentType="image/png"/>
  <Override PartName="/ppt/media/image11.jpeg" ContentType="image/jpeg"/>
  <Override PartName="/ppt/media/image14.png" ContentType="image/png"/>
  <Override PartName="/ppt/media/image23.png" ContentType="image/png"/>
  <Override PartName="/ppt/media/image25.png" ContentType="image/png"/>
  <Override PartName="/ppt/media/image18.png" ContentType="image/png"/>
  <Override PartName="/ppt/media/image27.png" ContentType="image/png"/>
  <Override PartName="/ppt/media/image1.png" ContentType="image/png"/>
  <Override PartName="/ppt/media/image29.png" ContentType="image/png"/>
  <Override PartName="/ppt/media/image3.png" ContentType="image/png"/>
  <Override PartName="/ppt/media/image5.png" ContentType="image/png"/>
  <Override PartName="/ppt/media/image7.png" ContentType="image/png"/>
  <Override PartName="/ppt/media/image8.jpeg" ContentType="image/jpeg"/>
  <Override PartName="/ppt/media/image9.png" ContentType="image/png"/>
  <Override PartName="/ppt/media/image20.png" ContentType="image/png"/>
  <Override PartName="/ppt/media/image13.png" ContentType="image/png"/>
  <Override PartName="/ppt/media/image22.png" ContentType="image/png"/>
  <Override PartName="/ppt/media/image31.png" ContentType="image/png"/>
  <Override PartName="/ppt/media/image15.png" ContentType="image/png"/>
  <Override PartName="/ppt/media/image12.jpeg" ContentType="image/jpeg"/>
  <Override PartName="/ppt/media/image24.png" ContentType="image/png"/>
  <Override PartName="/ppt/media/image17.png" ContentType="image/png"/>
  <Override PartName="/ppt/media/image26.png" ContentType="image/png"/>
  <Override PartName="/ppt/media/image19.png" ContentType="image/png"/>
  <Override PartName="/ppt/media/image28.png" ContentType="image/png"/>
  <Override PartName="/ppt/media/image2.png" ContentType="image/png"/>
  <Override PartName="/ppt/media/image16.jpeg" ContentType="image/jpeg"/>
  <Override PartName="/ppt/media/image4.png" ContentType="image/png"/>
  <Override PartName="/ppt/media/image6.png" ContentType="image/png"/>
  <Override PartName="/ppt/slideLayouts/slideLayout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1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2.xml.rels" ContentType="application/vnd.openxmlformats-package.relationships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6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5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14.xml.rels" ContentType="application/vnd.openxmlformats-package.relationships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27.xml.rels" ContentType="application/vnd.openxmlformats-package.relationships+xml"/>
  <Override PartName="/ppt/slides/_rels/slide9.xml.rels" ContentType="application/vnd.openxmlformats-package.relationships+xml"/>
  <Override PartName="/ppt/slides/_rels/slide22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7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x="9144000" cy="6858000"/>
  <p:notesSz cx="6735762" cy="98663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bIns="0" lIns="0" rIns="0" tIns="0" wrap="none"/>
          <a:p>
            <a:r>
              <a:rPr lang="hu-HU"/>
              <a:t>A jegyzetformátum szerkesztéséhez kattintson ide</a:t>
            </a:r>
            <a:endParaRPr/>
          </a:p>
        </p:txBody>
      </p:sp>
      <p:sp>
        <p:nvSpPr>
          <p:cNvPr id="81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bIns="0" lIns="0" rIns="0" tIns="0" wrap="none"/>
          <a:p>
            <a:r>
              <a:rPr lang="hu-HU"/>
              <a:t>&lt;élőfej&gt;</a:t>
            </a:r>
            <a:endParaRPr/>
          </a:p>
        </p:txBody>
      </p:sp>
      <p:sp>
        <p:nvSpPr>
          <p:cNvPr id="82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bIns="0" lIns="0" rIns="0" tIns="0" wrap="none"/>
          <a:p>
            <a:pPr algn="r"/>
            <a:r>
              <a:rPr lang="hu-HU"/>
              <a:t>&lt;dátum/idő&gt;</a:t>
            </a:r>
            <a:endParaRPr/>
          </a:p>
        </p:txBody>
      </p:sp>
      <p:sp>
        <p:nvSpPr>
          <p:cNvPr id="83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anchor="b" bIns="0" lIns="0" rIns="0" tIns="0" wrap="none"/>
          <a:p>
            <a:r>
              <a:rPr lang="hu-HU"/>
              <a:t>&lt;élőláb&gt;</a:t>
            </a:r>
            <a:endParaRPr/>
          </a:p>
        </p:txBody>
      </p:sp>
      <p:sp>
        <p:nvSpPr>
          <p:cNvPr id="84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anchor="b" bIns="0" lIns="0" rIns="0" tIns="0" wrap="none"/>
          <a:p>
            <a:pPr algn="r"/>
            <a:fld id="{3F57B3FF-49D1-4D47-A2DD-E20BA6685CA3}" type="slidenum">
              <a:rPr lang="hu-HU"/>
              <a:t>&lt;szám&gt;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3817080" y="9372960"/>
            <a:ext cx="2918520" cy="492840"/>
          </a:xfrm>
          <a:prstGeom prst="rect">
            <a:avLst/>
          </a:prstGeom>
        </p:spPr>
        <p:txBody>
          <a:bodyPr anchor="b"/>
          <a:p>
            <a:pPr algn="r">
              <a:lnSpc>
                <a:spcPct val="100000"/>
              </a:lnSpc>
            </a:pPr>
            <a:fld id="{2ECD0E2D-0353-4219-8619-A1A0CB114652}" type="slidenum">
              <a:rPr lang="hu-HU" sz="1200"/>
              <a:t>&lt;szám&gt;</a:t>
            </a:fld>
            <a:endParaRPr/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898200" y="4686480"/>
            <a:ext cx="4939200" cy="4439520"/>
          </a:xfrm>
          <a:prstGeom prst="rect">
            <a:avLst/>
          </a:prstGeom>
        </p:spPr>
        <p:txBody>
          <a:bodyPr/>
          <a:p>
            <a:endParaRPr/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3817080" y="9372960"/>
            <a:ext cx="2918520" cy="492840"/>
          </a:xfrm>
          <a:prstGeom prst="rect">
            <a:avLst/>
          </a:prstGeom>
        </p:spPr>
        <p:txBody>
          <a:bodyPr anchor="b"/>
          <a:p>
            <a:pPr algn="r">
              <a:lnSpc>
                <a:spcPct val="100000"/>
              </a:lnSpc>
            </a:pPr>
            <a:fld id="{FCBAADFA-00C0-4E26-81F9-7682A5C53323}" type="slidenum">
              <a:rPr lang="hu-HU" sz="1200"/>
              <a:t>&lt;szám&gt;</a:t>
            </a:fld>
            <a:endParaRPr/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898200" y="4686480"/>
            <a:ext cx="4939200" cy="4439520"/>
          </a:xfrm>
          <a:prstGeom prst="rect">
            <a:avLst/>
          </a:prstGeom>
        </p:spPr>
        <p:txBody>
          <a:bodyPr/>
          <a:p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body"/>
          </p:nvPr>
        </p:nvSpPr>
        <p:spPr>
          <a:xfrm>
            <a:off x="898200" y="4686480"/>
            <a:ext cx="4939200" cy="443952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177" name="TextShape 2"/>
          <p:cNvSpPr txBox="1"/>
          <p:nvPr/>
        </p:nvSpPr>
        <p:spPr>
          <a:xfrm>
            <a:off x="3817080" y="9372960"/>
            <a:ext cx="2918520" cy="492840"/>
          </a:xfrm>
          <a:prstGeom prst="rect">
            <a:avLst/>
          </a:prstGeom>
        </p:spPr>
        <p:txBody>
          <a:bodyPr anchor="b"/>
          <a:p>
            <a:pPr algn="r">
              <a:lnSpc>
                <a:spcPct val="100000"/>
              </a:lnSpc>
            </a:pPr>
            <a:fld id="{4A59E9E5-095C-46D3-877E-6C40186FDAFC}" type="slidenum">
              <a:rPr lang="hu-HU" sz="1200">
                <a:solidFill>
                  <a:srgbClr val="000000"/>
                </a:solidFill>
                <a:latin typeface="Lucida Grande"/>
                <a:ea typeface="Geneva"/>
              </a:rPr>
              <a:t>&lt;szám&gt;</a:t>
            </a:fld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32880" y="762120"/>
            <a:ext cx="78249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32880" y="1981080"/>
            <a:ext cx="78249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32880" y="4129920"/>
            <a:ext cx="78249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32880" y="762120"/>
            <a:ext cx="78249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32880" y="1981080"/>
            <a:ext cx="38181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42200" y="1981080"/>
            <a:ext cx="38181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642200" y="4129920"/>
            <a:ext cx="38181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32880" y="4129920"/>
            <a:ext cx="38181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32880" y="762120"/>
            <a:ext cx="78249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32880" y="1981080"/>
            <a:ext cx="38181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42200" y="1981080"/>
            <a:ext cx="38181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38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321520" y="4129560"/>
            <a:ext cx="2459520" cy="1962360"/>
          </a:xfrm>
          <a:prstGeom prst="rect">
            <a:avLst/>
          </a:prstGeom>
          <a:ln>
            <a:noFill/>
          </a:ln>
        </p:spPr>
      </p:pic>
      <p:pic>
        <p:nvPicPr>
          <p:cNvPr descr="" id="39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312200" y="4129560"/>
            <a:ext cx="2459520" cy="19623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32880" y="762120"/>
            <a:ext cx="78249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32880" y="1981080"/>
            <a:ext cx="7824960" cy="4114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32880" y="762120"/>
            <a:ext cx="78249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32880" y="1981080"/>
            <a:ext cx="7824960" cy="4114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32880" y="762120"/>
            <a:ext cx="78249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32880" y="1981080"/>
            <a:ext cx="3818160" cy="4114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42200" y="1981080"/>
            <a:ext cx="3818160" cy="4114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32880" y="762120"/>
            <a:ext cx="78249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32880" y="762120"/>
            <a:ext cx="7824960" cy="53334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32880" y="762120"/>
            <a:ext cx="78249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32880" y="1981080"/>
            <a:ext cx="38181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32880" y="4129920"/>
            <a:ext cx="38181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42200" y="1981080"/>
            <a:ext cx="3818160" cy="4114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32880" y="762120"/>
            <a:ext cx="78249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32880" y="1981080"/>
            <a:ext cx="7824960" cy="4114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32880" y="762120"/>
            <a:ext cx="78249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32880" y="1981080"/>
            <a:ext cx="3818160" cy="4114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42200" y="1981080"/>
            <a:ext cx="38181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42200" y="4129920"/>
            <a:ext cx="38181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32880" y="762120"/>
            <a:ext cx="78249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32880" y="1981080"/>
            <a:ext cx="38181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42200" y="1981080"/>
            <a:ext cx="38181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32880" y="4129920"/>
            <a:ext cx="782424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32880" y="762120"/>
            <a:ext cx="78249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32880" y="1981080"/>
            <a:ext cx="78249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32880" y="4129920"/>
            <a:ext cx="78249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32880" y="762120"/>
            <a:ext cx="78249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32880" y="1981080"/>
            <a:ext cx="38181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42200" y="1981080"/>
            <a:ext cx="38181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642200" y="4129920"/>
            <a:ext cx="38181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32880" y="4129920"/>
            <a:ext cx="38181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32880" y="762120"/>
            <a:ext cx="78249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32880" y="1981080"/>
            <a:ext cx="38181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642200" y="1981080"/>
            <a:ext cx="38181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78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321520" y="4129560"/>
            <a:ext cx="2459520" cy="1962360"/>
          </a:xfrm>
          <a:prstGeom prst="rect">
            <a:avLst/>
          </a:prstGeom>
          <a:ln>
            <a:noFill/>
          </a:ln>
        </p:spPr>
      </p:pic>
      <p:pic>
        <p:nvPicPr>
          <p:cNvPr descr="" id="79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312200" y="4129560"/>
            <a:ext cx="2459520" cy="19623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32880" y="762120"/>
            <a:ext cx="78249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32880" y="1981080"/>
            <a:ext cx="7824960" cy="4114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32880" y="762120"/>
            <a:ext cx="78249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32880" y="1981080"/>
            <a:ext cx="3818160" cy="4114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42200" y="1981080"/>
            <a:ext cx="3818160" cy="4114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32880" y="762120"/>
            <a:ext cx="78249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32880" y="762120"/>
            <a:ext cx="7824960" cy="53334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32880" y="762120"/>
            <a:ext cx="78249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32880" y="1981080"/>
            <a:ext cx="38181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32880" y="4129920"/>
            <a:ext cx="38181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42200" y="1981080"/>
            <a:ext cx="3818160" cy="4114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32880" y="762120"/>
            <a:ext cx="78249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32880" y="1981080"/>
            <a:ext cx="3818160" cy="4114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42200" y="1981080"/>
            <a:ext cx="38181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42200" y="4129920"/>
            <a:ext cx="38181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32880" y="762120"/>
            <a:ext cx="782496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32880" y="1981080"/>
            <a:ext cx="38181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42200" y="1981080"/>
            <a:ext cx="381816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32880" y="4129920"/>
            <a:ext cx="7824240" cy="19623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0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-363240" y="-351000"/>
            <a:ext cx="9870480" cy="755928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Címszöveg formátumának szerkesztéseClick to edit Master title style</a:t>
            </a:r>
            <a:endParaRPr/>
          </a:p>
        </p:txBody>
      </p:sp>
      <p:sp>
        <p:nvSpPr>
          <p:cNvPr id="2" name="PlaceHolder 2"/>
          <p:cNvSpPr>
            <a:spLocks noGrp="1"/>
          </p:cNvSpPr>
          <p:nvPr>
            <p:ph type="dt"/>
          </p:nvPr>
        </p:nvSpPr>
        <p:spPr>
          <a:xfrm>
            <a:off x="632880" y="6248520"/>
            <a:ext cx="1904760" cy="45684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3" name="PlaceHolder 3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4" name="PlaceHolder 4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fld id="{8A9E70DB-53A3-47CE-A774-6EAD6E6D12E3}" type="slidenum">
              <a:rPr lang="hu-HU" sz="1400">
                <a:solidFill>
                  <a:srgbClr val="000000"/>
                </a:solidFill>
                <a:latin typeface="Lucida Grande"/>
                <a:ea typeface="Geneva"/>
              </a:rPr>
              <a:t>&lt;szám&gt;</a:t>
            </a:fld>
            <a:endParaRPr/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fi-FI"/>
              <a:t>Vázlatszöveg formátumának szerkesztése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fi-FI"/>
              <a:t>Második vázlatszint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fi-FI"/>
              <a:t>Harmadik vázlatszint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fi-FI"/>
              <a:t>Negyedik vázlatszint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fi-FI"/>
              <a:t>Ötödik vázlatszint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fi-FI"/>
              <a:t>Hatodik vázlatszint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fi-FI"/>
              <a:t>Hetedik vázlatszint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0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-363240" y="-351000"/>
            <a:ext cx="9870480" cy="7559280"/>
          </a:xfrm>
          <a:prstGeom prst="rect">
            <a:avLst/>
          </a:prstGeom>
          <a:ln>
            <a:noFill/>
          </a:ln>
        </p:spPr>
      </p:pic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32880" y="762120"/>
            <a:ext cx="78249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Címszöveg formátumának szerkesztéseClick to edit Master title style</a:t>
            </a:r>
            <a:endParaRPr/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32880" y="1981080"/>
            <a:ext cx="7824960" cy="4114440"/>
          </a:xfrm>
          <a:prstGeom prst="rect">
            <a:avLst/>
          </a:prstGeom>
        </p:spPr>
        <p:txBody>
          <a:bodyPr/>
          <a:p>
            <a:pPr>
              <a:buSzPct val="25000"/>
              <a:buFont typeface="StarSymbol"/>
              <a:buChar char="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Vázlatszöveg formátumának szerkesztése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Második vázlatszint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Harmadik vázlatszint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Negyedik vázlatszint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Ötödik vázlatszint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Hatodik vázlatszint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Hetedik vázlatszintClick to edit Master text styles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StarSymbol"/>
              <a:buChar char=""/>
            </a:pPr>
            <a:r>
              <a:rPr lang="fi-FI" sz="2300">
                <a:solidFill>
                  <a:srgbClr val="000000"/>
                </a:solidFill>
                <a:latin typeface="Lucida Grande"/>
                <a:ea typeface="Geneva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StarSymbol"/>
              <a:buChar char=""/>
            </a:pPr>
            <a:r>
              <a:rPr lang="fi-FI" sz="2000">
                <a:solidFill>
                  <a:srgbClr val="000000"/>
                </a:solidFill>
                <a:latin typeface="Lucida Grande"/>
                <a:ea typeface="Geneva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StarSymbol"/>
              <a:buChar char="»"/>
            </a:pPr>
            <a:r>
              <a:rPr lang="fi-FI" sz="2000">
                <a:solidFill>
                  <a:srgbClr val="000000"/>
                </a:solidFill>
                <a:latin typeface="Lucida Grande"/>
                <a:ea typeface="Geneva"/>
              </a:rPr>
              <a:t>Fifth level</a:t>
            </a:r>
            <a:endParaRPr/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632880" y="6248520"/>
            <a:ext cx="1904760" cy="45684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fld id="{0CCE63CE-514C-4A52-B50A-5A34691B3BB8}" type="slidenum">
              <a:rPr lang="hu-HU" sz="1400">
                <a:solidFill>
                  <a:srgbClr val="000000"/>
                </a:solidFill>
                <a:latin typeface="Lucida Grande"/>
                <a:ea typeface="Geneva"/>
              </a:rPr>
              <a:t>&lt;szám&gt;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85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-363240" y="-351000"/>
            <a:ext cx="9870480" cy="7559280"/>
          </a:xfrm>
          <a:prstGeom prst="rect">
            <a:avLst/>
          </a:prstGeom>
          <a:ln>
            <a:noFill/>
          </a:ln>
        </p:spPr>
      </p:pic>
      <p:sp>
        <p:nvSpPr>
          <p:cNvPr id="86" name="TextShape 1"/>
          <p:cNvSpPr txBox="1"/>
          <p:nvPr/>
        </p:nvSpPr>
        <p:spPr>
          <a:xfrm>
            <a:off x="562680" y="4343400"/>
            <a:ext cx="77720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GASMET DX4040</a:t>
            </a:r>
            <a:endParaRPr/>
          </a:p>
        </p:txBody>
      </p:sp>
      <p:sp>
        <p:nvSpPr>
          <p:cNvPr id="87" name="TextShape 2"/>
          <p:cNvSpPr txBox="1"/>
          <p:nvPr/>
        </p:nvSpPr>
        <p:spPr>
          <a:xfrm>
            <a:off x="1266120" y="5715000"/>
            <a:ext cx="6400440" cy="175212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lang="hu-HU" sz="3200">
                <a:solidFill>
                  <a:srgbClr val="000000"/>
                </a:solidFill>
                <a:latin typeface="Lucida Grande"/>
                <a:ea typeface="Geneva"/>
              </a:rPr>
              <a:t>Antti Heikkilä</a:t>
            </a:r>
            <a:endParaRPr/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3708000" y="-27360"/>
            <a:ext cx="78249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New PDA</a:t>
            </a:r>
            <a:endParaRPr/>
          </a:p>
        </p:txBody>
      </p:sp>
      <p:sp>
        <p:nvSpPr>
          <p:cNvPr id="123" name="TextShape 2"/>
          <p:cNvSpPr txBox="1"/>
          <p:nvPr/>
        </p:nvSpPr>
        <p:spPr>
          <a:xfrm>
            <a:off x="3907440" y="1340640"/>
            <a:ext cx="5051160" cy="53283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NAUTIZ X7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IP65, shockproof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806Mhz processor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128Mb/4Gb memory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3G/HSDPA and Wlan networking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 </a:t>
            </a: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Bluetooth and RS-232 communications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 </a:t>
            </a: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Built-in Camera and GPS    </a:t>
            </a:r>
            <a:endParaRPr/>
          </a:p>
        </p:txBody>
      </p:sp>
      <p:pic>
        <p:nvPicPr>
          <p:cNvPr descr="" id="124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252360" y="1340640"/>
            <a:ext cx="4184640" cy="5805000"/>
          </a:xfrm>
          <a:prstGeom prst="rect">
            <a:avLst/>
          </a:prstGeom>
          <a:ln w="9360"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632880" y="762120"/>
            <a:ext cx="78249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New Calcmet Lite</a:t>
            </a:r>
            <a:endParaRPr/>
          </a:p>
        </p:txBody>
      </p:sp>
      <p:sp>
        <p:nvSpPr>
          <p:cNvPr id="126" name="TextShape 2"/>
          <p:cNvSpPr txBox="1"/>
          <p:nvPr/>
        </p:nvSpPr>
        <p:spPr>
          <a:xfrm>
            <a:off x="632880" y="1981080"/>
            <a:ext cx="7824960" cy="41144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Calcmet Lite has been completely revised to include analysis of recorded spectra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New PDA with more memory, faster processor and bigger screen enables other improvements as well: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Better spectrum draw routine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Sending results and spectrum files via WLAN or 3G modem (the PDA acts as a cell phone)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Integrated GPS with coordinates saved in results file</a:t>
            </a:r>
            <a:endParaRPr/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3508560" y="269640"/>
            <a:ext cx="494928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Calcmet Lite v2.0 features</a:t>
            </a:r>
            <a:endParaRPr/>
          </a:p>
        </p:txBody>
      </p:sp>
      <p:sp>
        <p:nvSpPr>
          <p:cNvPr id="128" name="TextShape 2"/>
          <p:cNvSpPr txBox="1"/>
          <p:nvPr/>
        </p:nvSpPr>
        <p:spPr>
          <a:xfrm>
            <a:off x="4771440" y="1981080"/>
            <a:ext cx="3686400" cy="41144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On screen guidance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Big buttons for </a:t>
            </a:r>
            <a:endParaRPr/>
          </a:p>
          <a:p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START</a:t>
            </a:r>
            <a:endParaRPr/>
          </a:p>
          <a:p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STOP</a:t>
            </a:r>
            <a:endParaRPr/>
          </a:p>
          <a:p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ZERO</a:t>
            </a:r>
            <a:endParaRPr/>
          </a:p>
        </p:txBody>
      </p:sp>
      <p:pic>
        <p:nvPicPr>
          <p:cNvPr descr="" id="129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259560" y="1989000"/>
            <a:ext cx="3520080" cy="4724640"/>
          </a:xfrm>
          <a:prstGeom prst="rect">
            <a:avLst/>
          </a:prstGeom>
          <a:ln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3508560" y="269640"/>
            <a:ext cx="494928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Calcmet Lite v2.0 features</a:t>
            </a:r>
            <a:endParaRPr/>
          </a:p>
        </p:txBody>
      </p:sp>
      <p:sp>
        <p:nvSpPr>
          <p:cNvPr id="131" name="TextShape 2"/>
          <p:cNvSpPr txBox="1"/>
          <p:nvPr/>
        </p:nvSpPr>
        <p:spPr>
          <a:xfrm>
            <a:off x="4771440" y="1981080"/>
            <a:ext cx="3686400" cy="41144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On screen guidance during measurement</a:t>
            </a:r>
            <a:endParaRPr/>
          </a:p>
        </p:txBody>
      </p:sp>
      <p:pic>
        <p:nvPicPr>
          <p:cNvPr descr="" id="132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259560" y="1989000"/>
            <a:ext cx="3520080" cy="4680000"/>
          </a:xfrm>
          <a:prstGeom prst="rect">
            <a:avLst/>
          </a:prstGeom>
          <a:ln>
            <a:noFill/>
          </a:ln>
        </p:spPr>
      </p:pic>
      <p:pic>
        <p:nvPicPr>
          <p:cNvPr descr="" id="13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59560" y="1917000"/>
            <a:ext cx="3520080" cy="4724640"/>
          </a:xfrm>
          <a:prstGeom prst="rect">
            <a:avLst/>
          </a:prstGeom>
          <a:ln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3508560" y="269640"/>
            <a:ext cx="494928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Calcmet Lite v2.0 features</a:t>
            </a:r>
            <a:endParaRPr/>
          </a:p>
        </p:txBody>
      </p:sp>
      <p:sp>
        <p:nvSpPr>
          <p:cNvPr id="135" name="TextShape 2"/>
          <p:cNvSpPr txBox="1"/>
          <p:nvPr/>
        </p:nvSpPr>
        <p:spPr>
          <a:xfrm>
            <a:off x="4771440" y="1981080"/>
            <a:ext cx="3686400" cy="41144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Common procedures like zeroing are made easier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Minimal training required for basic operation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36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238680" y="1772640"/>
            <a:ext cx="3540960" cy="4608000"/>
          </a:xfrm>
          <a:prstGeom prst="rect">
            <a:avLst/>
          </a:prstGeom>
          <a:ln>
            <a:noFill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3508560" y="269640"/>
            <a:ext cx="494928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Calcmet Lite v2.0 features</a:t>
            </a:r>
            <a:endParaRPr/>
          </a:p>
        </p:txBody>
      </p:sp>
      <p:sp>
        <p:nvSpPr>
          <p:cNvPr id="138" name="TextShape 2"/>
          <p:cNvSpPr txBox="1"/>
          <p:nvPr/>
        </p:nvSpPr>
        <p:spPr>
          <a:xfrm>
            <a:off x="4771440" y="1981080"/>
            <a:ext cx="3686400" cy="41144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Built in help file (opens in web browser)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Contains same information as DX4030 quick reference cards</a:t>
            </a:r>
            <a:endParaRPr/>
          </a:p>
        </p:txBody>
      </p:sp>
      <p:pic>
        <p:nvPicPr>
          <p:cNvPr descr="" id="139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343440" y="1790280"/>
            <a:ext cx="3508200" cy="4662720"/>
          </a:xfrm>
          <a:prstGeom prst="rect">
            <a:avLst/>
          </a:prstGeom>
          <a:ln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3508560" y="269640"/>
            <a:ext cx="494928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Calcmet Lite v2.0 features</a:t>
            </a:r>
            <a:endParaRPr/>
          </a:p>
        </p:txBody>
      </p:sp>
      <p:sp>
        <p:nvSpPr>
          <p:cNvPr id="141" name="TextShape 2"/>
          <p:cNvSpPr txBox="1"/>
          <p:nvPr/>
        </p:nvSpPr>
        <p:spPr>
          <a:xfrm>
            <a:off x="4771440" y="1981080"/>
            <a:ext cx="3686400" cy="41144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Hardware status contains OK / ERROR message listing the parameters, which are outside accepted ranges  </a:t>
            </a:r>
            <a:endParaRPr/>
          </a:p>
        </p:txBody>
      </p:sp>
      <p:pic>
        <p:nvPicPr>
          <p:cNvPr descr="" id="142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259560" y="1440000"/>
            <a:ext cx="3520080" cy="5085000"/>
          </a:xfrm>
          <a:prstGeom prst="rect">
            <a:avLst/>
          </a:prstGeom>
          <a:ln>
            <a:noFill/>
          </a:ln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Shape 1"/>
          <p:cNvSpPr txBox="1"/>
          <p:nvPr/>
        </p:nvSpPr>
        <p:spPr>
          <a:xfrm>
            <a:off x="3508560" y="269640"/>
            <a:ext cx="494928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Calcmet Lite v2.0 features</a:t>
            </a:r>
            <a:endParaRPr/>
          </a:p>
        </p:txBody>
      </p:sp>
      <p:sp>
        <p:nvSpPr>
          <p:cNvPr id="144" name="TextShape 2"/>
          <p:cNvSpPr txBox="1"/>
          <p:nvPr/>
        </p:nvSpPr>
        <p:spPr>
          <a:xfrm>
            <a:off x="4771440" y="1981080"/>
            <a:ext cx="3686400" cy="41144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Built-in protection against low memory card space problems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Completely filling the system memory requires low-level reboot, losing all data</a:t>
            </a:r>
            <a:endParaRPr/>
          </a:p>
        </p:txBody>
      </p:sp>
      <p:pic>
        <p:nvPicPr>
          <p:cNvPr descr="" id="145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271440" y="1790280"/>
            <a:ext cx="3508200" cy="466272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3508560" y="269640"/>
            <a:ext cx="494928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Calcmet Lite v2.0 Analysis settings</a:t>
            </a:r>
            <a:endParaRPr/>
          </a:p>
        </p:txBody>
      </p:sp>
      <p:sp>
        <p:nvSpPr>
          <p:cNvPr id="147" name="TextShape 2"/>
          <p:cNvSpPr txBox="1"/>
          <p:nvPr/>
        </p:nvSpPr>
        <p:spPr>
          <a:xfrm>
            <a:off x="4771440" y="1981080"/>
            <a:ext cx="3686400" cy="41144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Selecting an application</a:t>
            </a:r>
            <a:endParaRPr/>
          </a:p>
        </p:txBody>
      </p:sp>
      <p:pic>
        <p:nvPicPr>
          <p:cNvPr descr="" id="14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276840" y="1694160"/>
            <a:ext cx="3574440" cy="4758840"/>
          </a:xfrm>
          <a:prstGeom prst="rect">
            <a:avLst/>
          </a:prstGeom>
          <a:ln>
            <a:noFill/>
          </a:ln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3508560" y="269640"/>
            <a:ext cx="494928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Calcmet Lite v2.0 Analysis settings</a:t>
            </a:r>
            <a:endParaRPr/>
          </a:p>
        </p:txBody>
      </p:sp>
      <p:sp>
        <p:nvSpPr>
          <p:cNvPr id="150" name="TextShape 2"/>
          <p:cNvSpPr txBox="1"/>
          <p:nvPr/>
        </p:nvSpPr>
        <p:spPr>
          <a:xfrm>
            <a:off x="4771440" y="1981080"/>
            <a:ext cx="3686400" cy="41144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Enabling and disabling components</a:t>
            </a:r>
            <a:endParaRPr/>
          </a:p>
        </p:txBody>
      </p:sp>
      <p:pic>
        <p:nvPicPr>
          <p:cNvPr descr="" id="151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259560" y="1772640"/>
            <a:ext cx="3520080" cy="453600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2148120" y="-27360"/>
            <a:ext cx="6345360" cy="17161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Complete redesign of the DX4040</a:t>
            </a:r>
            <a:endParaRPr/>
          </a:p>
        </p:txBody>
      </p:sp>
      <p:sp>
        <p:nvSpPr>
          <p:cNvPr id="89" name="TextShape 2"/>
          <p:cNvSpPr txBox="1"/>
          <p:nvPr/>
        </p:nvSpPr>
        <p:spPr>
          <a:xfrm>
            <a:off x="3348000" y="1600200"/>
            <a:ext cx="5338440" cy="4924800"/>
          </a:xfrm>
          <a:prstGeom prst="rect">
            <a:avLst/>
          </a:prstGeom>
        </p:spPr>
        <p:txBody>
          <a:bodyPr/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New electronics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New handheld computer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New Calcmet Lite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New battery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New enclosure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New accessories</a:t>
            </a:r>
            <a:endParaRPr/>
          </a:p>
          <a:p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SAME INTERFEROMETER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SAME SAMPLE CELL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SAME DETCTOR</a:t>
            </a:r>
            <a:endParaRPr/>
          </a:p>
        </p:txBody>
      </p:sp>
      <p:pic>
        <p:nvPicPr>
          <p:cNvPr descr="" id="90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52200" y="2565000"/>
            <a:ext cx="3576240" cy="3478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3508560" y="269640"/>
            <a:ext cx="494928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Calcmet Lite v2.0 Analysis settings</a:t>
            </a:r>
            <a:endParaRPr/>
          </a:p>
        </p:txBody>
      </p:sp>
      <p:sp>
        <p:nvSpPr>
          <p:cNvPr id="153" name="TextShape 2"/>
          <p:cNvSpPr txBox="1"/>
          <p:nvPr/>
        </p:nvSpPr>
        <p:spPr>
          <a:xfrm>
            <a:off x="4771440" y="1981080"/>
            <a:ext cx="3686400" cy="41144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400">
                <a:solidFill>
                  <a:srgbClr val="000000"/>
                </a:solidFill>
                <a:latin typeface="Lucida Grande"/>
                <a:ea typeface="Geneva"/>
              </a:rPr>
              <a:t>Editing component specific settings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400">
                <a:solidFill>
                  <a:srgbClr val="000000"/>
                </a:solidFill>
                <a:latin typeface="Lucida Grande"/>
                <a:ea typeface="Geneva"/>
              </a:rPr>
              <a:t>All settings can be edited on PDA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400">
                <a:solidFill>
                  <a:srgbClr val="000000"/>
                </a:solidFill>
                <a:latin typeface="Lucida Grande"/>
                <a:ea typeface="Geneva"/>
              </a:rPr>
              <a:t>Due to limited spectrum display options actual application development is best made with full version of Calcmet for Windows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54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204840" y="1694160"/>
            <a:ext cx="3574440" cy="4758840"/>
          </a:xfrm>
          <a:prstGeom prst="rect">
            <a:avLst/>
          </a:prstGeom>
          <a:ln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3508560" y="269640"/>
            <a:ext cx="494928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Calcmet Lite v2.0 Analysis settings</a:t>
            </a:r>
            <a:endParaRPr/>
          </a:p>
        </p:txBody>
      </p:sp>
      <p:sp>
        <p:nvSpPr>
          <p:cNvPr id="156" name="TextShape 2"/>
          <p:cNvSpPr txBox="1"/>
          <p:nvPr/>
        </p:nvSpPr>
        <p:spPr>
          <a:xfrm>
            <a:off x="4771440" y="1981080"/>
            <a:ext cx="3686400" cy="41144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400">
                <a:solidFill>
                  <a:srgbClr val="000000"/>
                </a:solidFill>
                <a:latin typeface="Lucida Grande"/>
                <a:ea typeface="Geneva"/>
              </a:rPr>
              <a:t>Editing component specific settings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400">
                <a:solidFill>
                  <a:srgbClr val="000000"/>
                </a:solidFill>
                <a:latin typeface="Lucida Grande"/>
                <a:ea typeface="Geneva"/>
              </a:rPr>
              <a:t>All settings can be edited on PDA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400">
                <a:solidFill>
                  <a:srgbClr val="000000"/>
                </a:solidFill>
                <a:latin typeface="Lucida Grande"/>
                <a:ea typeface="Geneva"/>
              </a:rPr>
              <a:t>Due to limited spectrum display options actual application development is best made with full version of Calcmet for Windows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5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316080" y="1700640"/>
            <a:ext cx="3607200" cy="4680000"/>
          </a:xfrm>
          <a:prstGeom prst="rect">
            <a:avLst/>
          </a:prstGeom>
          <a:ln>
            <a:noFill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3508560" y="269640"/>
            <a:ext cx="494928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Calcmet Lite v2.0 Analysis settings</a:t>
            </a:r>
            <a:endParaRPr/>
          </a:p>
        </p:txBody>
      </p:sp>
      <p:sp>
        <p:nvSpPr>
          <p:cNvPr id="159" name="TextShape 2"/>
          <p:cNvSpPr txBox="1"/>
          <p:nvPr/>
        </p:nvSpPr>
        <p:spPr>
          <a:xfrm>
            <a:off x="4771440" y="1981080"/>
            <a:ext cx="3686400" cy="41144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400">
                <a:solidFill>
                  <a:srgbClr val="000000"/>
                </a:solidFill>
                <a:latin typeface="Lucida Grande"/>
                <a:ea typeface="Geneva"/>
              </a:rPr>
              <a:t>Editing component specific settings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400">
                <a:solidFill>
                  <a:srgbClr val="000000"/>
                </a:solidFill>
                <a:latin typeface="Lucida Grande"/>
                <a:ea typeface="Geneva"/>
              </a:rPr>
              <a:t>All settings can be edited on PDA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400">
                <a:solidFill>
                  <a:srgbClr val="000000"/>
                </a:solidFill>
                <a:latin typeface="Lucida Grande"/>
                <a:ea typeface="Geneva"/>
              </a:rPr>
              <a:t>Due to limited spectrum display options actual application development is best made with full version of Calcmet for Windows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60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209520" y="1700640"/>
            <a:ext cx="3570120" cy="4752000"/>
          </a:xfrm>
          <a:prstGeom prst="rect">
            <a:avLst/>
          </a:prstGeom>
          <a:ln>
            <a:noFill/>
          </a:ln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2245680" y="260640"/>
            <a:ext cx="62121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Using DX4040 with Calcmet for Windows</a:t>
            </a:r>
            <a:endParaRPr/>
          </a:p>
        </p:txBody>
      </p:sp>
      <p:sp>
        <p:nvSpPr>
          <p:cNvPr id="162" name="TextShape 2"/>
          <p:cNvSpPr txBox="1"/>
          <p:nvPr/>
        </p:nvSpPr>
        <p:spPr>
          <a:xfrm>
            <a:off x="4923360" y="4320360"/>
            <a:ext cx="4041000" cy="253728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200">
                <a:solidFill>
                  <a:srgbClr val="000000"/>
                </a:solidFill>
                <a:latin typeface="Lucida Grande"/>
                <a:ea typeface="Geneva"/>
              </a:rPr>
              <a:t>New, improved simple mode, optimized for 7” tablet PC in Calcmet 12 (more in Calcmet presentation)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fi-FI" sz="2200">
                <a:solidFill>
                  <a:srgbClr val="000000"/>
                </a:solidFill>
                <a:latin typeface="Lucida Grande"/>
                <a:ea typeface="Geneva"/>
              </a:rPr>
              <a:t> </a:t>
            </a:r>
            <a:endParaRPr/>
          </a:p>
        </p:txBody>
      </p:sp>
      <p:pic>
        <p:nvPicPr>
          <p:cNvPr descr="" id="163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323640" y="4193640"/>
            <a:ext cx="4028040" cy="2664000"/>
          </a:xfrm>
          <a:prstGeom prst="rect">
            <a:avLst/>
          </a:prstGeom>
          <a:ln>
            <a:noFill/>
          </a:ln>
        </p:spPr>
      </p:pic>
      <p:sp>
        <p:nvSpPr>
          <p:cNvPr id="164" name="CustomShape 3"/>
          <p:cNvSpPr/>
          <p:nvPr/>
        </p:nvSpPr>
        <p:spPr>
          <a:xfrm>
            <a:off x="539640" y="1728360"/>
            <a:ext cx="8604000" cy="2420640"/>
          </a:xfrm>
          <a:prstGeom prst="rect">
            <a:avLst/>
          </a:prstGeom>
          <a:noFill/>
          <a:ln w="9360">
            <a:noFill/>
          </a:ln>
        </p:spPr>
        <p:txBody>
          <a:bodyPr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hu-HU" sz="2800">
                <a:solidFill>
                  <a:srgbClr val="000000"/>
                </a:solidFill>
                <a:latin typeface="Lucida Grande"/>
                <a:ea typeface="Geneva"/>
              </a:rPr>
              <a:t>Calcmet 4030 Standard software is no longer needed, Calcmet Lite performs same functions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hu-HU" sz="2800">
                <a:solidFill>
                  <a:srgbClr val="000000"/>
                </a:solidFill>
                <a:latin typeface="Lucida Grande"/>
                <a:ea typeface="Geneva"/>
              </a:rPr>
              <a:t>Calcmet 4030 Pro software renamed Calcmet 4040 Pro remains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hu-HU" sz="2800">
                <a:solidFill>
                  <a:srgbClr val="000000"/>
                </a:solidFill>
                <a:latin typeface="Lucida Grande"/>
                <a:ea typeface="Geneva"/>
              </a:rPr>
              <a:t>DX4040 cannot be run from Calcmet for Windows without serial number specific HASP key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hu-HU" sz="2800">
                <a:solidFill>
                  <a:srgbClr val="000000"/>
                </a:solidFill>
                <a:latin typeface="Lucida Grande"/>
                <a:ea typeface="Geneva"/>
              </a:rPr>
              <a:t>New, improved simple mode, optimized for 7” tablet PC in Calcmet 12 (more in Calcmet presentation)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2339640" y="-243360"/>
            <a:ext cx="78249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Comparison with DX4030</a:t>
            </a:r>
            <a:endParaRPr/>
          </a:p>
        </p:txBody>
      </p:sp>
      <p:graphicFrame>
        <p:nvGraphicFramePr>
          <p:cNvPr id="166" name="Table 2"/>
          <p:cNvGraphicFramePr/>
          <p:nvPr/>
        </p:nvGraphicFramePr>
        <p:xfrm>
          <a:off x="251640" y="980640"/>
          <a:ext cx="8640720" cy="5654520"/>
        </p:xfrm>
        <a:graphic>
          <a:graphicData uri="http://schemas.openxmlformats.org/drawingml/2006/table">
            <a:tbl>
              <a:tblPr/>
              <a:tblGrid>
                <a:gridCol w="2176920"/>
                <a:gridCol w="2979720"/>
                <a:gridCol w="3484080"/>
              </a:tblGrid>
              <a:tr h="434880">
                <a:tc>
                  <a:tcPr/>
                </a:tc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hu-HU">
                          <a:solidFill>
                            <a:srgbClr val="ffffff"/>
                          </a:solidFill>
                          <a:latin typeface="Lucida Grande"/>
                          <a:ea typeface="Geneva"/>
                        </a:rPr>
                        <a:t>DX4030</a:t>
                      </a:r>
                      <a:endParaRPr/>
                    </a:p>
                  </a:txBody>
                  <a:tcPr/>
                </a:tc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hu-HU">
                          <a:solidFill>
                            <a:srgbClr val="ffffff"/>
                          </a:solidFill>
                          <a:latin typeface="Lucida Grande"/>
                          <a:ea typeface="Geneva"/>
                        </a:rPr>
                        <a:t>DX4040</a:t>
                      </a:r>
                      <a:endParaRPr/>
                    </a:p>
                  </a:txBody>
                  <a:tcPr/>
                </a:tc>
              </a:tr>
              <a:tr h="622440"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>
                          <a:solidFill>
                            <a:srgbClr val="000000"/>
                          </a:solidFill>
                          <a:latin typeface="Lucida Grande"/>
                          <a:ea typeface="Geneva"/>
                        </a:rPr>
                        <a:t>Analysis</a:t>
                      </a:r>
                      <a:endParaRPr/>
                    </a:p>
                  </a:txBody>
                  <a:tcPr/>
                </a:tc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>
                          <a:solidFill>
                            <a:srgbClr val="000000"/>
                          </a:solidFill>
                          <a:latin typeface="Lucida Grande"/>
                          <a:ea typeface="Geneva"/>
                        </a:rPr>
                        <a:t>Within analyzer DSP board</a:t>
                      </a:r>
                      <a:endParaRPr/>
                    </a:p>
                  </a:txBody>
                  <a:tcPr/>
                </a:tc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>
                          <a:solidFill>
                            <a:srgbClr val="000000"/>
                          </a:solidFill>
                          <a:latin typeface="Lucida Grande"/>
                          <a:ea typeface="Geneva"/>
                        </a:rPr>
                        <a:t>In new version of Calcmet Lite</a:t>
                      </a:r>
                      <a:endParaRPr/>
                    </a:p>
                  </a:txBody>
                  <a:tcPr/>
                </a:tc>
              </a:tr>
              <a:tr h="622440"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>
                          <a:solidFill>
                            <a:srgbClr val="000000"/>
                          </a:solidFill>
                          <a:latin typeface="Lucida Grande"/>
                          <a:ea typeface="Geneva"/>
                        </a:rPr>
                        <a:t>Application file</a:t>
                      </a:r>
                      <a:endParaRPr/>
                    </a:p>
                  </a:txBody>
                  <a:tcPr/>
                </a:tc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>
                          <a:solidFill>
                            <a:srgbClr val="000000"/>
                          </a:solidFill>
                          <a:latin typeface="Lucida Grande"/>
                          <a:ea typeface="Geneva"/>
                        </a:rPr>
                        <a:t>Special text files (2) for DSP + LIB file for PDA</a:t>
                      </a:r>
                      <a:endParaRPr/>
                    </a:p>
                  </a:txBody>
                  <a:tcPr/>
                </a:tc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>
                          <a:solidFill>
                            <a:srgbClr val="000000"/>
                          </a:solidFill>
                          <a:latin typeface="Lucida Grande"/>
                          <a:ea typeface="Geneva"/>
                        </a:rPr>
                        <a:t>Standard Calcmet LIB file </a:t>
                      </a:r>
                      <a:endParaRPr/>
                    </a:p>
                  </a:txBody>
                  <a:tcPr/>
                </a:tc>
              </a:tr>
              <a:tr h="1153080"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>
                          <a:solidFill>
                            <a:srgbClr val="000000"/>
                          </a:solidFill>
                          <a:latin typeface="Lucida Grande"/>
                          <a:ea typeface="Geneva"/>
                        </a:rPr>
                        <a:t>Changing applications</a:t>
                      </a:r>
                      <a:endParaRPr/>
                    </a:p>
                  </a:txBody>
                  <a:tcPr/>
                </a:tc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>
                          <a:solidFill>
                            <a:srgbClr val="000000"/>
                          </a:solidFill>
                          <a:latin typeface="Lucida Grande"/>
                          <a:ea typeface="Geneva"/>
                        </a:rPr>
                        <a:t>Only by uploading new files to analyzer with Calcmet Standard or Pro key</a:t>
                      </a:r>
                      <a:endParaRPr/>
                    </a:p>
                  </a:txBody>
                  <a:tcPr/>
                </a:tc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>
                          <a:solidFill>
                            <a:srgbClr val="000000"/>
                          </a:solidFill>
                          <a:latin typeface="Lucida Grande"/>
                          <a:ea typeface="Geneva"/>
                        </a:rPr>
                        <a:t>Application can be changed and edited directly in PDA</a:t>
                      </a:r>
                      <a:endParaRPr/>
                    </a:p>
                  </a:txBody>
                  <a:tcPr/>
                </a:tc>
              </a:tr>
              <a:tr h="622440"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>
                          <a:solidFill>
                            <a:srgbClr val="000000"/>
                          </a:solidFill>
                          <a:latin typeface="Lucida Grande"/>
                          <a:ea typeface="Geneva"/>
                        </a:rPr>
                        <a:t># of analysed gases</a:t>
                      </a:r>
                      <a:endParaRPr/>
                    </a:p>
                  </a:txBody>
                  <a:tcPr/>
                </a:tc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>
                          <a:solidFill>
                            <a:srgbClr val="000000"/>
                          </a:solidFill>
                          <a:latin typeface="Lucida Grande"/>
                          <a:ea typeface="Geneva"/>
                        </a:rPr>
                        <a:t>Up to 25</a:t>
                      </a:r>
                      <a:endParaRPr/>
                    </a:p>
                  </a:txBody>
                  <a:tcPr/>
                </a:tc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>
                          <a:solidFill>
                            <a:srgbClr val="000000"/>
                          </a:solidFill>
                          <a:latin typeface="Lucida Grande"/>
                          <a:ea typeface="Geneva"/>
                        </a:rPr>
                        <a:t>Up to 25 </a:t>
                      </a:r>
                      <a:endParaRPr/>
                    </a:p>
                  </a:txBody>
                  <a:tcPr/>
                </a:tc>
              </a:tr>
              <a:tr h="622440"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>
                          <a:solidFill>
                            <a:srgbClr val="000000"/>
                          </a:solidFill>
                          <a:latin typeface="Lucida Grande"/>
                          <a:ea typeface="Geneva"/>
                        </a:rPr>
                        <a:t>Battery charging</a:t>
                      </a:r>
                      <a:endParaRPr/>
                    </a:p>
                  </a:txBody>
                  <a:tcPr/>
                </a:tc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>
                          <a:solidFill>
                            <a:srgbClr val="000000"/>
                          </a:solidFill>
                          <a:latin typeface="Lucida Grande"/>
                          <a:ea typeface="Geneva"/>
                        </a:rPr>
                        <a:t>In external charger only, no charge indicator</a:t>
                      </a:r>
                      <a:endParaRPr/>
                    </a:p>
                  </a:txBody>
                  <a:tcPr/>
                </a:tc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>
                          <a:solidFill>
                            <a:srgbClr val="000000"/>
                          </a:solidFill>
                          <a:latin typeface="Lucida Grande"/>
                          <a:ea typeface="Geneva"/>
                        </a:rPr>
                        <a:t>Inside analyzer or in external charger</a:t>
                      </a:r>
                      <a:endParaRPr/>
                    </a:p>
                  </a:txBody>
                  <a:tcPr/>
                </a:tc>
              </a:tr>
              <a:tr h="1153080"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>
                          <a:solidFill>
                            <a:srgbClr val="000000"/>
                          </a:solidFill>
                          <a:latin typeface="Lucida Grande"/>
                          <a:ea typeface="Geneva"/>
                        </a:rPr>
                        <a:t>Battery status </a:t>
                      </a:r>
                      <a:endParaRPr/>
                    </a:p>
                  </a:txBody>
                  <a:tcPr/>
                </a:tc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>
                          <a:solidFill>
                            <a:srgbClr val="000000"/>
                          </a:solidFill>
                          <a:latin typeface="Lucida Grande"/>
                          <a:ea typeface="Geneva"/>
                        </a:rPr>
                        <a:t>Not available</a:t>
                      </a:r>
                      <a:endParaRPr/>
                    </a:p>
                  </a:txBody>
                  <a:tcPr/>
                </a:tc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>
                          <a:solidFill>
                            <a:srgbClr val="000000"/>
                          </a:solidFill>
                          <a:latin typeface="Lucida Grande"/>
                          <a:ea typeface="Geneva"/>
                        </a:rPr>
                        <a:t>Indicators on analyzer, charger and battery + full diagnostics in Calcmet Service mode</a:t>
                      </a:r>
                      <a:endParaRPr/>
                    </a:p>
                  </a:txBody>
                  <a:tcPr/>
                </a:tc>
              </a:tr>
              <a:tr h="357120"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>
                          <a:solidFill>
                            <a:srgbClr val="000000"/>
                          </a:solidFill>
                          <a:latin typeface="Lucida Grande"/>
                          <a:ea typeface="Geneva"/>
                        </a:rPr>
                        <a:t>GPS support</a:t>
                      </a:r>
                      <a:endParaRPr/>
                    </a:p>
                  </a:txBody>
                  <a:tcPr/>
                </a:tc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>
                          <a:solidFill>
                            <a:srgbClr val="000000"/>
                          </a:solidFill>
                          <a:latin typeface="Lucida Grande"/>
                          <a:ea typeface="Geneva"/>
                        </a:rPr>
                        <a:t>no</a:t>
                      </a:r>
                      <a:endParaRPr/>
                    </a:p>
                  </a:txBody>
                  <a:tcPr/>
                </a:tc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>
                          <a:solidFill>
                            <a:srgbClr val="000000"/>
                          </a:solidFill>
                          <a:latin typeface="Lucida Grande"/>
                          <a:ea typeface="Geneva"/>
                        </a:rPr>
                        <a:t>Yes</a:t>
                      </a:r>
                      <a:endParaRPr/>
                    </a:p>
                  </a:txBody>
                  <a:tcPr/>
                </a:tc>
              </a:tr>
              <a:tr h="622440"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>
                          <a:solidFill>
                            <a:srgbClr val="000000"/>
                          </a:solidFill>
                          <a:latin typeface="Lucida Grande"/>
                          <a:ea typeface="Geneva"/>
                        </a:rPr>
                        <a:t>Using full version of Calcmet</a:t>
                      </a:r>
                      <a:endParaRPr/>
                    </a:p>
                  </a:txBody>
                  <a:tcPr/>
                </a:tc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>
                          <a:solidFill>
                            <a:srgbClr val="000000"/>
                          </a:solidFill>
                          <a:latin typeface="Lucida Grande"/>
                          <a:ea typeface="Geneva"/>
                        </a:rPr>
                        <a:t>Requires Calcmet Pro key</a:t>
                      </a:r>
                      <a:endParaRPr/>
                    </a:p>
                  </a:txBody>
                  <a:tcPr/>
                </a:tc>
                <a:tc>
                  <a:txBody>
                    <a:bodyPr lIns="84240" rIns="84240"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>
                          <a:solidFill>
                            <a:srgbClr val="000000"/>
                          </a:solidFill>
                          <a:latin typeface="Lucida Grande"/>
                          <a:ea typeface="Geneva"/>
                        </a:rPr>
                        <a:t>Requires Calcmet Pro key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632880" y="762120"/>
            <a:ext cx="78249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Availability and Pricing</a:t>
            </a:r>
            <a:endParaRPr/>
          </a:p>
        </p:txBody>
      </p:sp>
      <p:sp>
        <p:nvSpPr>
          <p:cNvPr id="168" name="TextShape 2"/>
          <p:cNvSpPr txBox="1"/>
          <p:nvPr/>
        </p:nvSpPr>
        <p:spPr>
          <a:xfrm>
            <a:off x="632880" y="1981080"/>
            <a:ext cx="7824960" cy="41144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Orders accepted now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First deliveries in December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Base price will be slightly higher than DX4030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fi-FI" sz="2300">
                <a:solidFill>
                  <a:srgbClr val="000000"/>
                </a:solidFill>
                <a:latin typeface="Lucida Grande"/>
                <a:ea typeface="Geneva"/>
              </a:rPr>
              <a:t>Better PDA and added features compensate for this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fi-FI" sz="2300">
                <a:solidFill>
                  <a:srgbClr val="000000"/>
                </a:solidFill>
                <a:latin typeface="Lucida Grande"/>
                <a:ea typeface="Geneva"/>
              </a:rPr>
              <a:t>DX4040 without any extras is more powerful than DX4030 with Calcmet 4030 Standard software and HASP key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Calcmet 4040 Pro version priced in the same way as Calcmet 4030 Pro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Price lists will be sent shortly after the meeting</a:t>
            </a:r>
            <a:endParaRPr/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632880" y="762120"/>
            <a:ext cx="78249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Availability of DX4030</a:t>
            </a:r>
            <a:endParaRPr/>
          </a:p>
        </p:txBody>
      </p:sp>
      <p:sp>
        <p:nvSpPr>
          <p:cNvPr id="170" name="TextShape 2"/>
          <p:cNvSpPr txBox="1"/>
          <p:nvPr/>
        </p:nvSpPr>
        <p:spPr>
          <a:xfrm>
            <a:off x="632880" y="1981080"/>
            <a:ext cx="7824960" cy="41144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DX4030 will not be discontinued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Availability in 2012 is guaranteed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Ongoing public tenders and other long-term projects with the DX4030 will not be affected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The need for DX4030 after 2012 will be assessed next year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1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-363240" y="-351000"/>
            <a:ext cx="9870480" cy="7559280"/>
          </a:xfrm>
          <a:prstGeom prst="rect">
            <a:avLst/>
          </a:prstGeom>
          <a:ln>
            <a:noFill/>
          </a:ln>
        </p:spPr>
      </p:pic>
      <p:sp>
        <p:nvSpPr>
          <p:cNvPr id="172" name="TextShape 1"/>
          <p:cNvSpPr txBox="1"/>
          <p:nvPr/>
        </p:nvSpPr>
        <p:spPr>
          <a:xfrm>
            <a:off x="632880" y="762120"/>
            <a:ext cx="782496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73" name="TextShape 2"/>
          <p:cNvSpPr txBox="1"/>
          <p:nvPr/>
        </p:nvSpPr>
        <p:spPr>
          <a:xfrm>
            <a:off x="632880" y="1981080"/>
            <a:ext cx="7824960" cy="4114440"/>
          </a:xfrm>
          <a:prstGeom prst="rect">
            <a:avLst/>
          </a:prstGeom>
        </p:spPr>
        <p:txBody>
          <a:bodyPr/>
          <a:p>
            <a:endParaRPr/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2378520" y="-18360"/>
            <a:ext cx="78249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New mode of operation</a:t>
            </a:r>
            <a:endParaRPr/>
          </a:p>
        </p:txBody>
      </p:sp>
      <p:sp>
        <p:nvSpPr>
          <p:cNvPr id="92" name="TextShape 2"/>
          <p:cNvSpPr txBox="1"/>
          <p:nvPr/>
        </p:nvSpPr>
        <p:spPr>
          <a:xfrm>
            <a:off x="4356000" y="994320"/>
            <a:ext cx="4330440" cy="57121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000">
                <a:solidFill>
                  <a:srgbClr val="000000"/>
                </a:solidFill>
                <a:latin typeface="Lucida Grande"/>
                <a:ea typeface="Geneva"/>
              </a:rPr>
              <a:t>Analysis is removed from the electronics board to the PDA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000">
                <a:solidFill>
                  <a:srgbClr val="000000"/>
                </a:solidFill>
                <a:latin typeface="Lucida Grande"/>
                <a:ea typeface="Geneva"/>
              </a:rPr>
              <a:t>PDA stores several libraries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000">
                <a:solidFill>
                  <a:srgbClr val="000000"/>
                </a:solidFill>
                <a:latin typeface="Lucida Grande"/>
                <a:ea typeface="Geneva"/>
              </a:rPr>
              <a:t>Each PDA library has up to 200 gases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000">
                <a:solidFill>
                  <a:srgbClr val="000000"/>
                </a:solidFill>
                <a:latin typeface="Lucida Grande"/>
                <a:ea typeface="Geneva"/>
              </a:rPr>
              <a:t>PDA can analyse up to 50 gases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000">
                <a:solidFill>
                  <a:srgbClr val="000000"/>
                </a:solidFill>
                <a:latin typeface="Lucida Grande"/>
                <a:ea typeface="Geneva"/>
              </a:rPr>
              <a:t>Libraries can be changed easily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000">
                <a:solidFill>
                  <a:srgbClr val="000000"/>
                </a:solidFill>
                <a:latin typeface="Lucida Grande"/>
                <a:ea typeface="Geneva"/>
              </a:rPr>
              <a:t>Gases can be added and removed from analysis easily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000">
                <a:solidFill>
                  <a:srgbClr val="000000"/>
                </a:solidFill>
                <a:latin typeface="Lucida Grande"/>
                <a:ea typeface="Geneva"/>
              </a:rPr>
              <a:t>Limited editing of analysis settings also possible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000">
                <a:solidFill>
                  <a:srgbClr val="000000"/>
                </a:solidFill>
                <a:latin typeface="Lucida Grande"/>
                <a:ea typeface="Geneva"/>
              </a:rPr>
              <a:t>Analyser’s role more similar to traditional Gasmet DX4000, CX4000 models</a:t>
            </a:r>
            <a:endParaRPr/>
          </a:p>
        </p:txBody>
      </p:sp>
      <p:pic>
        <p:nvPicPr>
          <p:cNvPr descr="" id="9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251640" y="2061000"/>
            <a:ext cx="3190320" cy="451152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632880" y="762120"/>
            <a:ext cx="78249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New Enclosure</a:t>
            </a:r>
            <a:endParaRPr/>
          </a:p>
        </p:txBody>
      </p:sp>
      <p:sp>
        <p:nvSpPr>
          <p:cNvPr id="95" name="TextShape 2"/>
          <p:cNvSpPr txBox="1"/>
          <p:nvPr/>
        </p:nvSpPr>
        <p:spPr>
          <a:xfrm>
            <a:off x="3924000" y="1600200"/>
            <a:ext cx="476244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Designed both for tabletop and backpack operation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Battery completely inside the enclosure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Tilted front panel for easier operation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Polyurethane plastic, tough and chemical resistant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Copper paint on inside ensures electromagnetic shielding and grounding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Improved carrying harness and shoulder strap</a:t>
            </a:r>
            <a:endParaRPr/>
          </a:p>
        </p:txBody>
      </p:sp>
      <p:pic>
        <p:nvPicPr>
          <p:cNvPr descr="" id="96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323640" y="1845000"/>
            <a:ext cx="3456000" cy="324000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2777400" y="-18360"/>
            <a:ext cx="78249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New front panel</a:t>
            </a:r>
            <a:endParaRPr/>
          </a:p>
        </p:txBody>
      </p:sp>
      <p:sp>
        <p:nvSpPr>
          <p:cNvPr id="98" name="TextShape 2"/>
          <p:cNvSpPr txBox="1"/>
          <p:nvPr/>
        </p:nvSpPr>
        <p:spPr>
          <a:xfrm>
            <a:off x="4561560" y="1600200"/>
            <a:ext cx="433044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300">
                <a:solidFill>
                  <a:srgbClr val="000000"/>
                </a:solidFill>
                <a:latin typeface="Lucida Grande"/>
                <a:ea typeface="Geneva"/>
              </a:rPr>
              <a:t>Easy to use selector switch with 3 positions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fi-FI" sz="2300">
                <a:solidFill>
                  <a:srgbClr val="000000"/>
                </a:solidFill>
                <a:latin typeface="Lucida Grande"/>
                <a:ea typeface="Geneva"/>
              </a:rPr>
              <a:t>Bluetooth ON 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fi-FI" sz="2300">
                <a:solidFill>
                  <a:srgbClr val="000000"/>
                </a:solidFill>
                <a:latin typeface="Lucida Grande"/>
                <a:ea typeface="Geneva"/>
              </a:rPr>
              <a:t>OFF 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fi-FI" sz="2300">
                <a:solidFill>
                  <a:srgbClr val="000000"/>
                </a:solidFill>
                <a:latin typeface="Lucida Grande"/>
                <a:ea typeface="Geneva"/>
              </a:rPr>
              <a:t>Serial ON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300">
                <a:solidFill>
                  <a:srgbClr val="000000"/>
                </a:solidFill>
                <a:latin typeface="Lucida Grande"/>
                <a:ea typeface="Geneva"/>
              </a:rPr>
              <a:t>Battery charge indicator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300">
                <a:solidFill>
                  <a:srgbClr val="000000"/>
                </a:solidFill>
                <a:latin typeface="Lucida Grande"/>
                <a:ea typeface="Geneva"/>
              </a:rPr>
              <a:t>Battery can be charged in place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300">
                <a:solidFill>
                  <a:srgbClr val="000000"/>
                </a:solidFill>
                <a:latin typeface="Lucida Grande"/>
                <a:ea typeface="Geneva"/>
              </a:rPr>
              <a:t>Analyzer will run on 115/230 VAC with battery in place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300">
                <a:solidFill>
                  <a:srgbClr val="000000"/>
                </a:solidFill>
                <a:latin typeface="Lucida Grande"/>
                <a:ea typeface="Geneva"/>
              </a:rPr>
              <a:t>Accessible gas connectors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300">
                <a:solidFill>
                  <a:srgbClr val="000000"/>
                </a:solidFill>
                <a:latin typeface="Lucida Grande"/>
                <a:ea typeface="Geneva"/>
              </a:rPr>
              <a:t>Innovative connector cover plate</a:t>
            </a:r>
            <a:endParaRPr/>
          </a:p>
        </p:txBody>
      </p:sp>
      <p:pic>
        <p:nvPicPr>
          <p:cNvPr descr="" id="99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384480" y="2853000"/>
            <a:ext cx="3921480" cy="1872000"/>
          </a:xfrm>
          <a:prstGeom prst="rect">
            <a:avLst/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2777400" y="-18360"/>
            <a:ext cx="78249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New front panel</a:t>
            </a:r>
            <a:endParaRPr/>
          </a:p>
        </p:txBody>
      </p:sp>
      <p:pic>
        <p:nvPicPr>
          <p:cNvPr descr="" id="101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682280" y="1556640"/>
            <a:ext cx="5481360" cy="2736000"/>
          </a:xfrm>
          <a:prstGeom prst="rect">
            <a:avLst/>
          </a:prstGeom>
          <a:ln>
            <a:noFill/>
          </a:ln>
        </p:spPr>
      </p:pic>
      <p:sp>
        <p:nvSpPr>
          <p:cNvPr id="102" name="CustomShape 2"/>
          <p:cNvSpPr/>
          <p:nvPr/>
        </p:nvSpPr>
        <p:spPr>
          <a:xfrm>
            <a:off x="1514520" y="4608360"/>
            <a:ext cx="2658240" cy="1412280"/>
          </a:xfrm>
          <a:prstGeom prst="rect">
            <a:avLst/>
          </a:prstGeom>
          <a:noFill/>
          <a:ln w="9360"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lang="hu-HU">
                <a:solidFill>
                  <a:srgbClr val="000000"/>
                </a:solidFill>
                <a:latin typeface="Lucida Grande"/>
                <a:ea typeface="Geneva"/>
              </a:rPr>
              <a:t>Power plug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hu-HU">
                <a:solidFill>
                  <a:srgbClr val="000000"/>
                </a:solidFill>
                <a:latin typeface="Lucida Grande"/>
                <a:ea typeface="Geneva"/>
              </a:rPr>
              <a:t>Charges battery while powering DX4040 with 115/230 VAC</a:t>
            </a:r>
            <a:endParaRPr/>
          </a:p>
        </p:txBody>
      </p:sp>
      <p:sp>
        <p:nvSpPr>
          <p:cNvPr id="103" name="CustomShape 3"/>
          <p:cNvSpPr/>
          <p:nvPr/>
        </p:nvSpPr>
        <p:spPr>
          <a:xfrm>
            <a:off x="4239720" y="4608360"/>
            <a:ext cx="2259720" cy="1412280"/>
          </a:xfrm>
          <a:prstGeom prst="rect">
            <a:avLst/>
          </a:prstGeom>
          <a:noFill/>
          <a:ln w="9360"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lang="hu-HU">
                <a:solidFill>
                  <a:srgbClr val="000000"/>
                </a:solidFill>
                <a:latin typeface="Lucida Grande"/>
                <a:ea typeface="Geneva"/>
              </a:rPr>
              <a:t>Serial port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hu-HU">
                <a:solidFill>
                  <a:srgbClr val="000000"/>
                </a:solidFill>
                <a:latin typeface="Lucida Grande"/>
                <a:ea typeface="Geneva"/>
              </a:rPr>
              <a:t>Cable terminates in standard RS-232 conncector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hu-HU">
                <a:solidFill>
                  <a:srgbClr val="000000"/>
                </a:solidFill>
                <a:latin typeface="Lucida Grande"/>
                <a:ea typeface="Geneva"/>
              </a:rPr>
              <a:t>USB converter can be used</a:t>
            </a:r>
            <a:endParaRPr/>
          </a:p>
        </p:txBody>
      </p:sp>
      <p:sp>
        <p:nvSpPr>
          <p:cNvPr id="104" name="CustomShape 4"/>
          <p:cNvSpPr/>
          <p:nvPr/>
        </p:nvSpPr>
        <p:spPr>
          <a:xfrm>
            <a:off x="6433200" y="4608360"/>
            <a:ext cx="2392560" cy="1412280"/>
          </a:xfrm>
          <a:prstGeom prst="rect">
            <a:avLst/>
          </a:prstGeom>
          <a:noFill/>
          <a:ln w="9360"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lang="hu-HU">
                <a:solidFill>
                  <a:srgbClr val="000000"/>
                </a:solidFill>
                <a:latin typeface="Lucida Grande"/>
                <a:ea typeface="Geneva"/>
              </a:rPr>
              <a:t>Power switch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b="1" lang="hu-HU">
                <a:solidFill>
                  <a:srgbClr val="00b050"/>
                </a:solidFill>
                <a:latin typeface="Lucida Grande"/>
                <a:ea typeface="Geneva"/>
              </a:rPr>
              <a:t>GREEN</a:t>
            </a:r>
            <a:r>
              <a:rPr lang="hu-HU">
                <a:solidFill>
                  <a:srgbClr val="000000"/>
                </a:solidFill>
                <a:latin typeface="Lucida Grande"/>
                <a:ea typeface="Geneva"/>
              </a:rPr>
              <a:t> – RS232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hu-HU">
                <a:solidFill>
                  <a:srgbClr val="000000"/>
                </a:solidFill>
                <a:latin typeface="Lucida Grande"/>
                <a:ea typeface="Geneva"/>
              </a:rPr>
              <a:t>NO LIGHT – off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b="1" lang="hu-HU">
                <a:solidFill>
                  <a:srgbClr val="3399ff"/>
                </a:solidFill>
                <a:latin typeface="Lucida Grande"/>
                <a:ea typeface="Geneva"/>
              </a:rPr>
              <a:t>BLUE</a:t>
            </a:r>
            <a:r>
              <a:rPr lang="hu-HU">
                <a:solidFill>
                  <a:srgbClr val="000000"/>
                </a:solidFill>
                <a:latin typeface="Lucida Grande"/>
                <a:ea typeface="Geneva"/>
              </a:rPr>
              <a:t> – bluetooth </a:t>
            </a:r>
            <a:endParaRPr/>
          </a:p>
        </p:txBody>
      </p:sp>
      <p:sp>
        <p:nvSpPr>
          <p:cNvPr id="105" name="CustomShape 5"/>
          <p:cNvSpPr/>
          <p:nvPr/>
        </p:nvSpPr>
        <p:spPr>
          <a:xfrm>
            <a:off x="7092360" y="1124640"/>
            <a:ext cx="2325960" cy="1412280"/>
          </a:xfrm>
          <a:prstGeom prst="rect">
            <a:avLst/>
          </a:prstGeom>
          <a:noFill/>
          <a:ln w="9360"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lang="hu-HU">
                <a:solidFill>
                  <a:srgbClr val="000000"/>
                </a:solidFill>
                <a:latin typeface="Lucida Grande"/>
                <a:ea typeface="Geneva"/>
              </a:rPr>
              <a:t>Battery indicator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hu-HU">
                <a:solidFill>
                  <a:srgbClr val="000000"/>
                </a:solidFill>
                <a:latin typeface="Lucida Grande"/>
                <a:ea typeface="Geneva"/>
              </a:rPr>
              <a:t>Red &lt; 15%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hu-HU">
                <a:solidFill>
                  <a:srgbClr val="000000"/>
                </a:solidFill>
                <a:latin typeface="Lucida Grande"/>
                <a:ea typeface="Geneva"/>
              </a:rPr>
              <a:t>Flashing LEDs indicate malfunction </a:t>
            </a:r>
            <a:endParaRPr/>
          </a:p>
        </p:txBody>
      </p:sp>
      <p:sp>
        <p:nvSpPr>
          <p:cNvPr id="106" name="CustomShape 6"/>
          <p:cNvSpPr/>
          <p:nvPr/>
        </p:nvSpPr>
        <p:spPr>
          <a:xfrm>
            <a:off x="1514520" y="1556640"/>
            <a:ext cx="531360" cy="359640"/>
          </a:xfrm>
          <a:prstGeom prst="straightConnector1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tailEnd len="med" type="arrow" w="med"/>
          </a:ln>
        </p:spPr>
      </p:sp>
      <p:sp>
        <p:nvSpPr>
          <p:cNvPr id="107" name="CustomShape 7"/>
          <p:cNvSpPr/>
          <p:nvPr/>
        </p:nvSpPr>
        <p:spPr>
          <a:xfrm flipH="1" flipV="1" rot="5400000">
            <a:off x="2757600" y="3652560"/>
            <a:ext cx="1367640" cy="1063080"/>
          </a:xfrm>
          <a:prstGeom prst="straightConnector1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tailEnd len="med" type="arrow" w="med"/>
          </a:ln>
        </p:spPr>
      </p:sp>
      <p:sp>
        <p:nvSpPr>
          <p:cNvPr id="108" name="CustomShape 8"/>
          <p:cNvSpPr/>
          <p:nvPr/>
        </p:nvSpPr>
        <p:spPr>
          <a:xfrm flipV="1" rot="5400000">
            <a:off x="4591440" y="4007160"/>
            <a:ext cx="1223640" cy="66240"/>
          </a:xfrm>
          <a:prstGeom prst="straightConnector1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tailEnd len="med" type="arrow" w="med"/>
          </a:ln>
        </p:spPr>
      </p:sp>
      <p:sp>
        <p:nvSpPr>
          <p:cNvPr id="109" name="CustomShape 9"/>
          <p:cNvSpPr/>
          <p:nvPr/>
        </p:nvSpPr>
        <p:spPr>
          <a:xfrm flipV="1" rot="5400000">
            <a:off x="5502600" y="3451320"/>
            <a:ext cx="1728000" cy="531360"/>
          </a:xfrm>
          <a:prstGeom prst="straightConnector1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tailEnd len="med" type="arrow" w="med"/>
          </a:ln>
        </p:spPr>
      </p:sp>
      <p:sp>
        <p:nvSpPr>
          <p:cNvPr id="110" name="CustomShape 10"/>
          <p:cNvSpPr/>
          <p:nvPr/>
        </p:nvSpPr>
        <p:spPr>
          <a:xfrm rot="5400000">
            <a:off x="6572160" y="1468080"/>
            <a:ext cx="719640" cy="464760"/>
          </a:xfrm>
          <a:prstGeom prst="straightConnector1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tailEnd len="med" type="arrow" w="med"/>
          </a:ln>
        </p:spPr>
      </p:sp>
      <p:sp>
        <p:nvSpPr>
          <p:cNvPr id="111" name="TextShape 11"/>
          <p:cNvSpPr txBox="1"/>
          <p:nvPr/>
        </p:nvSpPr>
        <p:spPr>
          <a:xfrm>
            <a:off x="52200" y="1340640"/>
            <a:ext cx="1927080" cy="141228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fi-FI">
                <a:solidFill>
                  <a:srgbClr val="000000"/>
                </a:solidFill>
                <a:latin typeface="Lucida Grande"/>
                <a:ea typeface="Geneva"/>
              </a:rPr>
              <a:t>Quick fittings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>
                <a:solidFill>
                  <a:srgbClr val="000000"/>
                </a:solidFill>
                <a:latin typeface="Lucida Grande"/>
                <a:ea typeface="Geneva"/>
              </a:rPr>
              <a:t>Sample in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>
                <a:solidFill>
                  <a:srgbClr val="000000"/>
                </a:solidFill>
                <a:latin typeface="Lucida Grande"/>
                <a:ea typeface="Geneva"/>
              </a:rPr>
              <a:t>Sample out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>
                <a:solidFill>
                  <a:srgbClr val="000000"/>
                </a:solidFill>
                <a:latin typeface="Lucida Grande"/>
                <a:ea typeface="Geneva"/>
              </a:rPr>
              <a:t>Zero +  Span in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>
                <a:solidFill>
                  <a:srgbClr val="000000"/>
                </a:solidFill>
                <a:latin typeface="Lucida Grande"/>
                <a:ea typeface="Geneva"/>
              </a:rPr>
              <a:t>Interf. purge</a:t>
            </a:r>
            <a:endParaRPr/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632880" y="762120"/>
            <a:ext cx="78249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New Battery</a:t>
            </a:r>
            <a:endParaRPr/>
          </a:p>
        </p:txBody>
      </p:sp>
      <p:sp>
        <p:nvSpPr>
          <p:cNvPr id="113" name="TextShape 2"/>
          <p:cNvSpPr txBox="1"/>
          <p:nvPr/>
        </p:nvSpPr>
        <p:spPr>
          <a:xfrm>
            <a:off x="4704840" y="1981080"/>
            <a:ext cx="4187160" cy="41144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000">
                <a:solidFill>
                  <a:srgbClr val="000000"/>
                </a:solidFill>
                <a:latin typeface="Lucida Grande"/>
                <a:ea typeface="Geneva"/>
              </a:rPr>
              <a:t>11.25 VDC Lithium Ion battery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000">
                <a:solidFill>
                  <a:srgbClr val="000000"/>
                </a:solidFill>
                <a:latin typeface="Lucida Grande"/>
                <a:ea typeface="Geneva"/>
              </a:rPr>
              <a:t>13.6 Ampere-hour capacity (150 Watt continuous discharge for one hour)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000">
                <a:solidFill>
                  <a:srgbClr val="000000"/>
                </a:solidFill>
                <a:latin typeface="Lucida Grande"/>
                <a:ea typeface="Geneva"/>
              </a:rPr>
              <a:t>Smart Battery Standard – charge indicator LED’s on the battery and further diagnostics via USB from the charger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000">
                <a:solidFill>
                  <a:srgbClr val="000000"/>
                </a:solidFill>
                <a:latin typeface="Lucida Grande"/>
                <a:ea typeface="Geneva"/>
              </a:rPr>
              <a:t>Battery can be charged inside the analyzer as in laptop computers</a:t>
            </a:r>
            <a:endParaRPr/>
          </a:p>
        </p:txBody>
      </p:sp>
      <p:pic>
        <p:nvPicPr>
          <p:cNvPr descr="" id="114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-254520" y="2637000"/>
            <a:ext cx="5258160" cy="414792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451080" y="692640"/>
            <a:ext cx="78249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New Battery</a:t>
            </a:r>
            <a:endParaRPr/>
          </a:p>
        </p:txBody>
      </p:sp>
      <p:sp>
        <p:nvSpPr>
          <p:cNvPr id="116" name="TextShape 2"/>
          <p:cNvSpPr txBox="1"/>
          <p:nvPr/>
        </p:nvSpPr>
        <p:spPr>
          <a:xfrm>
            <a:off x="4327200" y="764640"/>
            <a:ext cx="4816440" cy="41144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Desktop charger available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3200">
                <a:solidFill>
                  <a:srgbClr val="000000"/>
                </a:solidFill>
                <a:latin typeface="Lucida Grande"/>
                <a:ea typeface="Geneva"/>
              </a:rPr>
              <a:t>Diagnostics available in Calcmet Service mode via USB connector on desktop charger: 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% of charge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Estimated remaining charge time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Battery voltage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Battery temperature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fi-FI" sz="2800">
                <a:solidFill>
                  <a:srgbClr val="000000"/>
                </a:solidFill>
                <a:latin typeface="Lucida Grande"/>
                <a:ea typeface="Geneva"/>
              </a:rPr>
              <a:t>Charge / discharge cycle counter</a:t>
            </a:r>
            <a:endParaRPr/>
          </a:p>
        </p:txBody>
      </p:sp>
      <p:pic>
        <p:nvPicPr>
          <p:cNvPr descr="" id="117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384480" y="1917000"/>
            <a:ext cx="1888920" cy="5040360"/>
          </a:xfrm>
          <a:prstGeom prst="rect">
            <a:avLst/>
          </a:prstGeom>
          <a:ln>
            <a:noFill/>
          </a:ln>
        </p:spPr>
      </p:pic>
      <p:pic>
        <p:nvPicPr>
          <p:cNvPr descr="" id="118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2179080" y="4058280"/>
            <a:ext cx="3206160" cy="2655000"/>
          </a:xfrm>
          <a:prstGeom prst="rect">
            <a:avLst/>
          </a:prstGeom>
          <a:ln>
            <a:noFill/>
          </a:ln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632880" y="762120"/>
            <a:ext cx="78249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i-FI" sz="4300">
                <a:solidFill>
                  <a:srgbClr val="000000"/>
                </a:solidFill>
                <a:latin typeface="Lucida Grande"/>
                <a:ea typeface="Geneva"/>
              </a:rPr>
              <a:t>New accessories</a:t>
            </a:r>
            <a:endParaRPr/>
          </a:p>
        </p:txBody>
      </p:sp>
      <p:pic>
        <p:nvPicPr>
          <p:cNvPr descr="" id="120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2349000"/>
            <a:ext cx="6646680" cy="3960000"/>
          </a:xfrm>
          <a:prstGeom prst="rect">
            <a:avLst/>
          </a:prstGeom>
          <a:ln>
            <a:noFill/>
          </a:ln>
        </p:spPr>
      </p:pic>
      <p:sp>
        <p:nvSpPr>
          <p:cNvPr id="121" name="TextShape 2"/>
          <p:cNvSpPr txBox="1"/>
          <p:nvPr/>
        </p:nvSpPr>
        <p:spPr>
          <a:xfrm>
            <a:off x="6372360" y="1268640"/>
            <a:ext cx="2376000" cy="41144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fi-FI" sz="2000">
                <a:solidFill>
                  <a:srgbClr val="000000"/>
                </a:solidFill>
                <a:latin typeface="Lucida Grande"/>
                <a:ea typeface="Geneva"/>
              </a:rPr>
              <a:t>Carrying harness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000">
                <a:solidFill>
                  <a:srgbClr val="000000"/>
                </a:solidFill>
                <a:latin typeface="Lucida Grande"/>
                <a:ea typeface="Geneva"/>
              </a:rPr>
              <a:t>Easier to attach and remove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000">
                <a:solidFill>
                  <a:srgbClr val="000000"/>
                </a:solidFill>
                <a:latin typeface="Lucida Grande"/>
                <a:ea typeface="Geneva"/>
              </a:rPr>
              <a:t>More comfortable to carry</a:t>
            </a:r>
            <a:endParaRPr/>
          </a:p>
          <a:p>
            <a:pPr>
              <a:lnSpc>
                <a:spcPct val="100000"/>
              </a:lnSpc>
            </a:pPr>
            <a:r>
              <a:rPr lang="fi-FI" sz="2000">
                <a:solidFill>
                  <a:srgbClr val="000000"/>
                </a:solidFill>
                <a:latin typeface="Lucida Grande"/>
                <a:ea typeface="Geneva"/>
              </a:rPr>
              <a:t>Probe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000">
                <a:solidFill>
                  <a:srgbClr val="000000"/>
                </a:solidFill>
                <a:latin typeface="Lucida Grande"/>
                <a:ea typeface="Geneva"/>
              </a:rPr>
              <a:t>Less weight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000">
                <a:solidFill>
                  <a:srgbClr val="000000"/>
                </a:solidFill>
                <a:latin typeface="Lucida Grande"/>
                <a:ea typeface="Geneva"/>
              </a:rPr>
              <a:t>Better grip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fi-FI" sz="2000">
                <a:solidFill>
                  <a:srgbClr val="000000"/>
                </a:solidFill>
                <a:latin typeface="Lucida Grande"/>
                <a:ea typeface="Geneva"/>
              </a:rPr>
              <a:t>Extension tube possible with Swagelok 6 mm fitting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